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32"/>
  </p:notesMasterIdLst>
  <p:handoutMasterIdLst>
    <p:handoutMasterId r:id="rId33"/>
  </p:handoutMasterIdLst>
  <p:sldIdLst>
    <p:sldId id="799" r:id="rId8"/>
    <p:sldId id="827" r:id="rId9"/>
    <p:sldId id="646" r:id="rId10"/>
    <p:sldId id="860" r:id="rId11"/>
    <p:sldId id="862" r:id="rId12"/>
    <p:sldId id="831" r:id="rId13"/>
    <p:sldId id="791" r:id="rId14"/>
    <p:sldId id="863" r:id="rId15"/>
    <p:sldId id="832" r:id="rId16"/>
    <p:sldId id="813" r:id="rId17"/>
    <p:sldId id="842" r:id="rId18"/>
    <p:sldId id="859" r:id="rId19"/>
    <p:sldId id="849" r:id="rId20"/>
    <p:sldId id="854" r:id="rId21"/>
    <p:sldId id="855" r:id="rId22"/>
    <p:sldId id="864" r:id="rId23"/>
    <p:sldId id="865" r:id="rId24"/>
    <p:sldId id="866" r:id="rId25"/>
    <p:sldId id="868" r:id="rId26"/>
    <p:sldId id="867" r:id="rId27"/>
    <p:sldId id="870" r:id="rId28"/>
    <p:sldId id="869" r:id="rId29"/>
    <p:sldId id="871" r:id="rId30"/>
    <p:sldId id="872" r:id="rId31"/>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0" autoAdjust="0"/>
    <p:restoredTop sz="94605" autoAdjust="0"/>
  </p:normalViewPr>
  <p:slideViewPr>
    <p:cSldViewPr snapToGrid="0" showGuides="1">
      <p:cViewPr varScale="1">
        <p:scale>
          <a:sx n="110" d="100"/>
          <a:sy n="110" d="100"/>
        </p:scale>
        <p:origin x="1446" y="108"/>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r>
              <a:rPr lang="en-GB" dirty="0"/>
              <a:t>Scenario Number 03 - ECU Appendix B - Acquisition Requests (Scheduled for December 2015)</a:t>
            </a:r>
            <a:endParaRPr lang="en-US" dirty="0"/>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BD5F226F-8ED5-495D-A17F-2CD75E10BF0C}" type="datetimeFigureOut">
              <a:rPr lang="en-US" smtClean="0"/>
              <a:t>07-Nov-18</a:t>
            </a:fld>
            <a:endParaRPr lang="en-US" dirty="0"/>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r>
              <a:rPr lang="en-GB" dirty="0"/>
              <a:t>Scenario Number 03 - ECU Appendix B - Acquisition Requests (Scheduled for December 2015)</a:t>
            </a:r>
            <a:endParaRPr lang="en-US" dirty="0"/>
          </a:p>
        </p:txBody>
      </p:sp>
      <p:sp>
        <p:nvSpPr>
          <p:cNvPr id="3" name="מציין מיקום של תאריך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5642BA45-5BA8-4098-BC1A-EE8A5C9DAADA}" type="datetimeFigureOut">
              <a:rPr lang="en-US" smtClean="0"/>
              <a:t>07-Nov-18</a:t>
            </a:fld>
            <a:endParaRPr lang="en-US" dirty="0"/>
          </a:p>
        </p:txBody>
      </p:sp>
      <p:sp>
        <p:nvSpPr>
          <p:cNvPr id="4" name="מציין מיקום של תמונת שקופית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7.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6.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32595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610144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1</a:t>
            </a:r>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a:t>
            </a:r>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3</a:t>
            </a:r>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4</a:t>
            </a:r>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81581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390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E954D600-F5E1-4236-AEC0-BA8D049BEECB}"/>
              </a:ext>
            </a:extLst>
          </p:cNvPr>
          <p:cNvPicPr>
            <a:picLocks noChangeAspect="1"/>
          </p:cNvPicPr>
          <p:nvPr userDrawn="1"/>
        </p:nvPicPr>
        <p:blipFill>
          <a:blip r:embed="rId2"/>
          <a:stretch>
            <a:fillRect/>
          </a:stretch>
        </p:blipFill>
        <p:spPr>
          <a:xfrm>
            <a:off x="-8947" y="6588361"/>
            <a:ext cx="2895600" cy="266700"/>
          </a:xfrm>
          <a:prstGeom prst="rect">
            <a:avLst/>
          </a:prstGeom>
        </p:spPr>
      </p:pic>
      <p:pic>
        <p:nvPicPr>
          <p:cNvPr id="5" name="Picture 4">
            <a:extLst>
              <a:ext uri="{FF2B5EF4-FFF2-40B4-BE49-F238E27FC236}">
                <a16:creationId xmlns:a16="http://schemas.microsoft.com/office/drawing/2014/main" id="{FC381390-FBF6-429E-867C-2E33C0A7356F}"/>
              </a:ext>
            </a:extLst>
          </p:cNvPr>
          <p:cNvPicPr>
            <a:picLocks noChangeAspect="1"/>
          </p:cNvPicPr>
          <p:nvPr userDrawn="1"/>
        </p:nvPicPr>
        <p:blipFill>
          <a:blip r:embed="rId2"/>
          <a:stretch>
            <a:fillRect/>
          </a:stretch>
        </p:blipFill>
        <p:spPr>
          <a:xfrm>
            <a:off x="6269091" y="6588361"/>
            <a:ext cx="2895600" cy="266700"/>
          </a:xfrm>
          <a:prstGeom prst="rect">
            <a:avLst/>
          </a:prstGeom>
        </p:spPr>
      </p:pic>
      <p:pic>
        <p:nvPicPr>
          <p:cNvPr id="9" name="Picture 8">
            <a:extLst>
              <a:ext uri="{FF2B5EF4-FFF2-40B4-BE49-F238E27FC236}">
                <a16:creationId xmlns:a16="http://schemas.microsoft.com/office/drawing/2014/main" id="{49DE3F7E-679B-409E-9582-0885997F7F98}"/>
              </a:ext>
            </a:extLst>
          </p:cNvPr>
          <p:cNvPicPr>
            <a:picLocks noChangeAspect="1"/>
          </p:cNvPicPr>
          <p:nvPr userDrawn="1"/>
        </p:nvPicPr>
        <p:blipFill>
          <a:blip r:embed="rId3"/>
          <a:stretch>
            <a:fillRect/>
          </a:stretch>
        </p:blipFill>
        <p:spPr>
          <a:xfrm>
            <a:off x="8223479" y="6460104"/>
            <a:ext cx="495300" cy="114300"/>
          </a:xfrm>
          <a:prstGeom prst="rect">
            <a:avLst/>
          </a:prstGeom>
        </p:spPr>
      </p:pic>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35728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28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025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9180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41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76074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6077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85775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20549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8123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26931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4361"/>
            <a:ext cx="9180512" cy="6862361"/>
          </a:xfrm>
          <a:prstGeom prst="rect">
            <a:avLst/>
          </a:prstGeom>
        </p:spPr>
      </p:pic>
      <p:sp>
        <p:nvSpPr>
          <p:cNvPr id="52" name="Title 1"/>
          <p:cNvSpPr>
            <a:spLocks noGrp="1"/>
          </p:cNvSpPr>
          <p:nvPr>
            <p:ph type="ctrTitle" hasCustomPrompt="1"/>
          </p:nvPr>
        </p:nvSpPr>
        <p:spPr>
          <a:xfrm>
            <a:off x="535709" y="3618964"/>
            <a:ext cx="6326909" cy="959433"/>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4677139"/>
            <a:ext cx="6326909" cy="63784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717" y="5637246"/>
            <a:ext cx="1187624" cy="659215"/>
          </a:xfrm>
          <a:prstGeom prst="rect">
            <a:avLst/>
          </a:prstGeom>
        </p:spPr>
      </p:pic>
    </p:spTree>
    <p:extLst>
      <p:ext uri="{BB962C8B-B14F-4D97-AF65-F5344CB8AC3E}">
        <p14:creationId xmlns:p14="http://schemas.microsoft.com/office/powerpoint/2010/main" val="26968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43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3614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85100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113860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9342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3477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170144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8641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271497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366822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958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210271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368872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4" r:id="rId3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80Analytics/Alma_Analytics_Subject_Areas/Physical_Items#Holding_Details"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D1FC8-0403-4322-8746-2486C3676920}"/>
              </a:ext>
            </a:extLst>
          </p:cNvPr>
          <p:cNvSpPr>
            <a:spLocks noGrp="1"/>
          </p:cNvSpPr>
          <p:nvPr>
            <p:ph type="ctrTitle"/>
          </p:nvPr>
        </p:nvSpPr>
        <p:spPr>
          <a:xfrm>
            <a:off x="535709" y="3466019"/>
            <a:ext cx="6326909" cy="1277848"/>
          </a:xfrm>
        </p:spPr>
        <p:txBody>
          <a:bodyPr/>
          <a:lstStyle/>
          <a:p>
            <a:r>
              <a:rPr lang="en-US" sz="3200" dirty="0"/>
              <a:t>Search and retrieval in Alma and Alma Analytics according to the contents of holdings records</a:t>
            </a:r>
          </a:p>
        </p:txBody>
      </p:sp>
      <p:sp>
        <p:nvSpPr>
          <p:cNvPr id="5" name="Subtitle 4">
            <a:extLst>
              <a:ext uri="{FF2B5EF4-FFF2-40B4-BE49-F238E27FC236}">
                <a16:creationId xmlns:a16="http://schemas.microsoft.com/office/drawing/2014/main" id="{59375297-E68A-4CB9-A796-9469E0C22AA4}"/>
              </a:ext>
            </a:extLst>
          </p:cNvPr>
          <p:cNvSpPr>
            <a:spLocks noGrp="1"/>
          </p:cNvSpPr>
          <p:nvPr>
            <p:ph type="subTitle" idx="1"/>
          </p:nvPr>
        </p:nvSpPr>
        <p:spPr>
          <a:xfrm>
            <a:off x="535709" y="4842608"/>
            <a:ext cx="6326909" cy="637840"/>
          </a:xfrm>
        </p:spPr>
        <p:txBody>
          <a:bodyPr/>
          <a:lstStyle/>
          <a:p>
            <a:pPr>
              <a:defRPr/>
            </a:pPr>
            <a:r>
              <a:rPr lang="en-US" dirty="0"/>
              <a:t>Yoel Kortick.  Senior Librarian</a:t>
            </a:r>
          </a:p>
        </p:txBody>
      </p:sp>
    </p:spTree>
    <p:extLst>
      <p:ext uri="{BB962C8B-B14F-4D97-AF65-F5344CB8AC3E}">
        <p14:creationId xmlns:p14="http://schemas.microsoft.com/office/powerpoint/2010/main" val="218215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retrieval in Alma </a:t>
            </a:r>
            <a:r>
              <a:rPr lang="en-US" sz="2000" dirty="0">
                <a:solidFill>
                  <a:srgbClr val="FF0000"/>
                </a:solidFill>
              </a:rPr>
              <a:t>– example one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1076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Here is the holdings record for title "</a:t>
            </a:r>
            <a:r>
              <a:rPr lang="en-US" sz="1800" dirty="0" err="1"/>
              <a:t>Yŏsŏnghak</a:t>
            </a:r>
            <a:r>
              <a:rPr lang="en-US" sz="1800" dirty="0"/>
              <a:t> </a:t>
            </a:r>
            <a:r>
              <a:rPr lang="en-US" sz="1800" dirty="0" err="1"/>
              <a:t>yŏn'gu</a:t>
            </a:r>
            <a:r>
              <a:rPr lang="en-US" sz="1800" dirty="0"/>
              <a:t> = Journal of women's studies".</a:t>
            </a:r>
          </a:p>
          <a:p>
            <a:r>
              <a:rPr lang="en-US" sz="1800" dirty="0"/>
              <a:t>It contains field 866, which is defined as "Textual Holdings - Basic Bibliographic Unit"</a:t>
            </a:r>
          </a:p>
          <a:p>
            <a:endParaRPr lang="en-US" sz="1800" dirty="0"/>
          </a:p>
        </p:txBody>
      </p:sp>
      <p:pic>
        <p:nvPicPr>
          <p:cNvPr id="3" name="Picture 2">
            <a:extLst>
              <a:ext uri="{FF2B5EF4-FFF2-40B4-BE49-F238E27FC236}">
                <a16:creationId xmlns:a16="http://schemas.microsoft.com/office/drawing/2014/main" id="{037368CD-85DD-4E2B-828F-4D38A2201AC8}"/>
              </a:ext>
            </a:extLst>
          </p:cNvPr>
          <p:cNvPicPr>
            <a:picLocks noChangeAspect="1"/>
          </p:cNvPicPr>
          <p:nvPr/>
        </p:nvPicPr>
        <p:blipFill>
          <a:blip r:embed="rId2"/>
          <a:stretch>
            <a:fillRect/>
          </a:stretch>
        </p:blipFill>
        <p:spPr>
          <a:xfrm>
            <a:off x="1820735" y="1942011"/>
            <a:ext cx="5272823" cy="4394019"/>
          </a:xfrm>
          <a:prstGeom prst="rect">
            <a:avLst/>
          </a:prstGeom>
          <a:ln>
            <a:solidFill>
              <a:schemeClr val="accent1"/>
            </a:solidFill>
          </a:ln>
        </p:spPr>
      </p:pic>
    </p:spTree>
    <p:extLst>
      <p:ext uri="{BB962C8B-B14F-4D97-AF65-F5344CB8AC3E}">
        <p14:creationId xmlns:p14="http://schemas.microsoft.com/office/powerpoint/2010/main" val="68963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retrieval in Alma </a:t>
            </a:r>
            <a:r>
              <a:rPr lang="en-US" sz="2000" dirty="0">
                <a:solidFill>
                  <a:srgbClr val="FF0000"/>
                </a:solidFill>
              </a:rPr>
              <a:t>– example one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1076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record is easily retrieved by searching for "Summary Holdings" (866 a) and "Library" (The name of the code in 852 b) </a:t>
            </a:r>
          </a:p>
          <a:p>
            <a:endParaRPr lang="en-US" sz="1800" dirty="0"/>
          </a:p>
        </p:txBody>
      </p:sp>
      <p:sp>
        <p:nvSpPr>
          <p:cNvPr id="6" name="Rectangle 5">
            <a:extLst>
              <a:ext uri="{FF2B5EF4-FFF2-40B4-BE49-F238E27FC236}">
                <a16:creationId xmlns:a16="http://schemas.microsoft.com/office/drawing/2014/main" id="{188E98C9-9FDC-4FDC-9706-585E4A44D6FD}"/>
              </a:ext>
            </a:extLst>
          </p:cNvPr>
          <p:cNvSpPr/>
          <p:nvPr/>
        </p:nvSpPr>
        <p:spPr>
          <a:xfrm>
            <a:off x="1749287" y="2915478"/>
            <a:ext cx="3273287" cy="331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pic>
        <p:nvPicPr>
          <p:cNvPr id="3" name="Picture 2">
            <a:extLst>
              <a:ext uri="{FF2B5EF4-FFF2-40B4-BE49-F238E27FC236}">
                <a16:creationId xmlns:a16="http://schemas.microsoft.com/office/drawing/2014/main" id="{27E27532-B73F-4192-B366-DF27110FF6D6}"/>
              </a:ext>
            </a:extLst>
          </p:cNvPr>
          <p:cNvPicPr>
            <a:picLocks noChangeAspect="1"/>
          </p:cNvPicPr>
          <p:nvPr/>
        </p:nvPicPr>
        <p:blipFill>
          <a:blip r:embed="rId2"/>
          <a:stretch>
            <a:fillRect/>
          </a:stretch>
        </p:blipFill>
        <p:spPr>
          <a:xfrm>
            <a:off x="0" y="2303813"/>
            <a:ext cx="9144000" cy="4201099"/>
          </a:xfrm>
          <a:prstGeom prst="rect">
            <a:avLst/>
          </a:prstGeom>
          <a:ln>
            <a:solidFill>
              <a:schemeClr val="accent1"/>
            </a:solidFill>
          </a:ln>
        </p:spPr>
      </p:pic>
      <p:sp>
        <p:nvSpPr>
          <p:cNvPr id="8" name="Rectangle 7">
            <a:extLst>
              <a:ext uri="{FF2B5EF4-FFF2-40B4-BE49-F238E27FC236}">
                <a16:creationId xmlns:a16="http://schemas.microsoft.com/office/drawing/2014/main" id="{F9919A8E-63A5-4E87-9EE2-0A38B8BE67FD}"/>
              </a:ext>
            </a:extLst>
          </p:cNvPr>
          <p:cNvSpPr/>
          <p:nvPr/>
        </p:nvSpPr>
        <p:spPr>
          <a:xfrm>
            <a:off x="0" y="2830286"/>
            <a:ext cx="7376160" cy="296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C132ED62-0C40-42D1-886B-2D3C3EA50D2B}"/>
              </a:ext>
            </a:extLst>
          </p:cNvPr>
          <p:cNvSpPr/>
          <p:nvPr/>
        </p:nvSpPr>
        <p:spPr>
          <a:xfrm>
            <a:off x="836023" y="3161211"/>
            <a:ext cx="5373188"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29850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1500924815"/>
              </p:ext>
            </p:extLst>
          </p:nvPr>
        </p:nvGraphicFramePr>
        <p:xfrm>
          <a:off x="339635" y="996405"/>
          <a:ext cx="8577942" cy="3775801"/>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Introduction</a:t>
                      </a:r>
                      <a:endParaRPr lang="he-IL" b="0"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configuration</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retrieval in Alma – Example One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Sample holdings records and their retrieval in Alma – Example Two</a:t>
                      </a:r>
                      <a:endParaRPr lang="he-IL" b="1"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Alma Analytics</a:t>
                      </a:r>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280186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retrieval in Alma </a:t>
            </a:r>
            <a:r>
              <a:rPr lang="en-US" sz="2000" dirty="0">
                <a:solidFill>
                  <a:srgbClr val="FF0000"/>
                </a:solidFill>
              </a:rPr>
              <a:t>– example two</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54861" y="758708"/>
            <a:ext cx="8693426" cy="15533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Here are two holdings records for title "Mr. William </a:t>
            </a:r>
            <a:r>
              <a:rPr lang="en-US" sz="1600" dirty="0" err="1"/>
              <a:t>Shakespeares</a:t>
            </a:r>
            <a:r>
              <a:rPr lang="en-US" sz="1600" dirty="0"/>
              <a:t> comedies, histories, &amp; tragedies. : $$b Published according to the true </a:t>
            </a:r>
            <a:r>
              <a:rPr lang="en-US" sz="1600" dirty="0" err="1"/>
              <a:t>originall</a:t>
            </a:r>
            <a:r>
              <a:rPr lang="en-US" sz="1600" dirty="0"/>
              <a:t> copies".</a:t>
            </a:r>
          </a:p>
          <a:p>
            <a:r>
              <a:rPr lang="en-US" sz="1600" dirty="0"/>
              <a:t>Each has a different call number (</a:t>
            </a:r>
            <a:r>
              <a:rPr lang="en-US" sz="1600" dirty="0" err="1"/>
              <a:t>shelfmark</a:t>
            </a:r>
            <a:r>
              <a:rPr lang="en-US" sz="1600" dirty="0"/>
              <a:t>) in 852 $$h</a:t>
            </a:r>
          </a:p>
          <a:p>
            <a:pPr lvl="1"/>
            <a:r>
              <a:rPr lang="en-US" sz="1600" dirty="0"/>
              <a:t>Arch. G. c.7</a:t>
            </a:r>
          </a:p>
          <a:p>
            <a:pPr lvl="1"/>
            <a:r>
              <a:rPr lang="en-US" sz="1600" dirty="0"/>
              <a:t>Arch. G. c.8</a:t>
            </a:r>
          </a:p>
          <a:p>
            <a:r>
              <a:rPr lang="en-US" sz="1600" dirty="0"/>
              <a:t>Each holdings record has 1 item</a:t>
            </a:r>
          </a:p>
          <a:p>
            <a:endParaRPr lang="en-US" sz="1600" dirty="0"/>
          </a:p>
          <a:p>
            <a:endParaRPr lang="en-US" sz="1600" dirty="0"/>
          </a:p>
          <a:p>
            <a:endParaRPr lang="en-US" sz="1600" dirty="0"/>
          </a:p>
        </p:txBody>
      </p:sp>
      <p:pic>
        <p:nvPicPr>
          <p:cNvPr id="3" name="Picture 2">
            <a:extLst>
              <a:ext uri="{FF2B5EF4-FFF2-40B4-BE49-F238E27FC236}">
                <a16:creationId xmlns:a16="http://schemas.microsoft.com/office/drawing/2014/main" id="{1C9F1454-9A55-4A23-A805-11024D5CBBC1}"/>
              </a:ext>
            </a:extLst>
          </p:cNvPr>
          <p:cNvPicPr>
            <a:picLocks noChangeAspect="1"/>
          </p:cNvPicPr>
          <p:nvPr/>
        </p:nvPicPr>
        <p:blipFill>
          <a:blip r:embed="rId2"/>
          <a:stretch>
            <a:fillRect/>
          </a:stretch>
        </p:blipFill>
        <p:spPr>
          <a:xfrm>
            <a:off x="74334" y="2721136"/>
            <a:ext cx="9000000" cy="2713432"/>
          </a:xfrm>
          <a:prstGeom prst="rect">
            <a:avLst/>
          </a:prstGeom>
          <a:ln>
            <a:solidFill>
              <a:schemeClr val="accent1"/>
            </a:solidFill>
          </a:ln>
        </p:spPr>
      </p:pic>
      <p:sp>
        <p:nvSpPr>
          <p:cNvPr id="6" name="Rectangle 5">
            <a:extLst>
              <a:ext uri="{FF2B5EF4-FFF2-40B4-BE49-F238E27FC236}">
                <a16:creationId xmlns:a16="http://schemas.microsoft.com/office/drawing/2014/main" id="{7B2D53F7-AD18-4D46-A0B3-98987F80AE1D}"/>
              </a:ext>
            </a:extLst>
          </p:cNvPr>
          <p:cNvSpPr/>
          <p:nvPr/>
        </p:nvSpPr>
        <p:spPr>
          <a:xfrm>
            <a:off x="6844937" y="4467497"/>
            <a:ext cx="487680" cy="967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8" name="Rectangle 7">
            <a:extLst>
              <a:ext uri="{FF2B5EF4-FFF2-40B4-BE49-F238E27FC236}">
                <a16:creationId xmlns:a16="http://schemas.microsoft.com/office/drawing/2014/main" id="{9A386C22-5F13-4200-95C3-E26866095A57}"/>
              </a:ext>
            </a:extLst>
          </p:cNvPr>
          <p:cNvSpPr/>
          <p:nvPr/>
        </p:nvSpPr>
        <p:spPr>
          <a:xfrm>
            <a:off x="3936274" y="4467497"/>
            <a:ext cx="931817" cy="967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9632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4B77E5-22F6-4B50-9A05-255980EF151F}"/>
              </a:ext>
            </a:extLst>
          </p:cNvPr>
          <p:cNvPicPr>
            <a:picLocks noChangeAspect="1"/>
          </p:cNvPicPr>
          <p:nvPr/>
        </p:nvPicPr>
        <p:blipFill>
          <a:blip r:embed="rId2"/>
          <a:stretch>
            <a:fillRect/>
          </a:stretch>
        </p:blipFill>
        <p:spPr>
          <a:xfrm>
            <a:off x="69672" y="1250685"/>
            <a:ext cx="9000000" cy="4408025"/>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retrieval in Alma </a:t>
            </a:r>
            <a:r>
              <a:rPr lang="en-US" sz="2000" dirty="0">
                <a:solidFill>
                  <a:srgbClr val="FF0000"/>
                </a:solidFill>
              </a:rPr>
              <a:t>– example two</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54861" y="758708"/>
            <a:ext cx="8693426" cy="4430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Here is the holdings record which has the Call Number Arch. G. c.8</a:t>
            </a:r>
          </a:p>
          <a:p>
            <a:endParaRPr lang="en-US" sz="1600" dirty="0"/>
          </a:p>
          <a:p>
            <a:endParaRPr lang="en-US" sz="1600" dirty="0"/>
          </a:p>
        </p:txBody>
      </p:sp>
      <p:sp>
        <p:nvSpPr>
          <p:cNvPr id="9" name="TextBox 8">
            <a:extLst>
              <a:ext uri="{FF2B5EF4-FFF2-40B4-BE49-F238E27FC236}">
                <a16:creationId xmlns:a16="http://schemas.microsoft.com/office/drawing/2014/main" id="{25B298E5-4B5F-401A-93B0-E1DA21EE99D9}"/>
              </a:ext>
            </a:extLst>
          </p:cNvPr>
          <p:cNvSpPr txBox="1"/>
          <p:nvPr/>
        </p:nvSpPr>
        <p:spPr>
          <a:xfrm>
            <a:off x="5878285" y="3474720"/>
            <a:ext cx="2360023" cy="646331"/>
          </a:xfrm>
          <a:prstGeom prst="rect">
            <a:avLst/>
          </a:prstGeom>
          <a:solidFill>
            <a:srgbClr val="FFFF00"/>
          </a:solidFill>
          <a:ln>
            <a:solidFill>
              <a:schemeClr val="accent1"/>
            </a:solidFill>
          </a:ln>
        </p:spPr>
        <p:txBody>
          <a:bodyPr wrap="square" rtlCol="1">
            <a:spAutoFit/>
          </a:bodyPr>
          <a:lstStyle/>
          <a:p>
            <a:r>
              <a:rPr lang="en-US" dirty="0"/>
              <a:t>This is the beginning of the holdings record</a:t>
            </a:r>
            <a:endParaRPr lang="he-IL" dirty="0"/>
          </a:p>
        </p:txBody>
      </p:sp>
    </p:spTree>
    <p:extLst>
      <p:ext uri="{BB962C8B-B14F-4D97-AF65-F5344CB8AC3E}">
        <p14:creationId xmlns:p14="http://schemas.microsoft.com/office/powerpoint/2010/main" val="198056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44985-2216-4762-8B9A-10F10F357C0B}"/>
              </a:ext>
            </a:extLst>
          </p:cNvPr>
          <p:cNvPicPr>
            <a:picLocks noChangeAspect="1"/>
          </p:cNvPicPr>
          <p:nvPr/>
        </p:nvPicPr>
        <p:blipFill>
          <a:blip r:embed="rId2"/>
          <a:stretch>
            <a:fillRect/>
          </a:stretch>
        </p:blipFill>
        <p:spPr>
          <a:xfrm>
            <a:off x="78379" y="2206138"/>
            <a:ext cx="9000000" cy="2407212"/>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retrieval in Alma </a:t>
            </a:r>
            <a:r>
              <a:rPr lang="en-US" sz="2000" dirty="0">
                <a:solidFill>
                  <a:srgbClr val="FF0000"/>
                </a:solidFill>
              </a:rPr>
              <a:t>– example two</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54861" y="758708"/>
            <a:ext cx="8693426" cy="4430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Here is the holdings record which has the Call Number Arch. G. c.8</a:t>
            </a:r>
          </a:p>
          <a:p>
            <a:endParaRPr lang="en-US" sz="1600" dirty="0"/>
          </a:p>
          <a:p>
            <a:endParaRPr lang="en-US" sz="1600" dirty="0"/>
          </a:p>
        </p:txBody>
      </p:sp>
      <p:sp>
        <p:nvSpPr>
          <p:cNvPr id="9" name="TextBox 8">
            <a:extLst>
              <a:ext uri="{FF2B5EF4-FFF2-40B4-BE49-F238E27FC236}">
                <a16:creationId xmlns:a16="http://schemas.microsoft.com/office/drawing/2014/main" id="{25B298E5-4B5F-401A-93B0-E1DA21EE99D9}"/>
              </a:ext>
            </a:extLst>
          </p:cNvPr>
          <p:cNvSpPr txBox="1"/>
          <p:nvPr/>
        </p:nvSpPr>
        <p:spPr>
          <a:xfrm>
            <a:off x="5799908" y="4651864"/>
            <a:ext cx="2360023" cy="646331"/>
          </a:xfrm>
          <a:prstGeom prst="rect">
            <a:avLst/>
          </a:prstGeom>
          <a:solidFill>
            <a:srgbClr val="FFFF00"/>
          </a:solidFill>
          <a:ln>
            <a:solidFill>
              <a:schemeClr val="accent1"/>
            </a:solidFill>
          </a:ln>
        </p:spPr>
        <p:txBody>
          <a:bodyPr wrap="square" rtlCol="1">
            <a:spAutoFit/>
          </a:bodyPr>
          <a:lstStyle/>
          <a:p>
            <a:r>
              <a:rPr lang="en-US" dirty="0"/>
              <a:t>This is the end of the holdings record</a:t>
            </a:r>
            <a:endParaRPr lang="he-IL" dirty="0"/>
          </a:p>
        </p:txBody>
      </p:sp>
    </p:spTree>
    <p:extLst>
      <p:ext uri="{BB962C8B-B14F-4D97-AF65-F5344CB8AC3E}">
        <p14:creationId xmlns:p14="http://schemas.microsoft.com/office/powerpoint/2010/main" val="48565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70893-F74B-4587-88F5-160D229EBB7A}"/>
              </a:ext>
            </a:extLst>
          </p:cNvPr>
          <p:cNvPicPr>
            <a:picLocks noChangeAspect="1"/>
          </p:cNvPicPr>
          <p:nvPr/>
        </p:nvPicPr>
        <p:blipFill>
          <a:blip r:embed="rId2"/>
          <a:stretch>
            <a:fillRect/>
          </a:stretch>
        </p:blipFill>
        <p:spPr>
          <a:xfrm>
            <a:off x="251099" y="2227805"/>
            <a:ext cx="8546082" cy="4207830"/>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retrieval in Alma </a:t>
            </a:r>
            <a:r>
              <a:rPr lang="en-US" sz="2000" dirty="0">
                <a:solidFill>
                  <a:srgbClr val="FF0000"/>
                </a:solidFill>
              </a:rPr>
              <a:t>– example two</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03755" y="727497"/>
            <a:ext cx="8693426" cy="123618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record is easily retrieved by searching for </a:t>
            </a:r>
          </a:p>
          <a:p>
            <a:pPr lvl="1"/>
            <a:r>
              <a:rPr lang="en-US" sz="1800" dirty="0"/>
              <a:t>"Acquisition Note" (541 </a:t>
            </a:r>
            <a:r>
              <a:rPr lang="en-US" sz="1800" dirty="0" err="1"/>
              <a:t>a,b,c,d</a:t>
            </a:r>
            <a:r>
              <a:rPr lang="en-US" sz="1800" dirty="0"/>
              <a:t>)"</a:t>
            </a:r>
          </a:p>
          <a:p>
            <a:pPr lvl="1"/>
            <a:r>
              <a:rPr lang="en-US" sz="1800" dirty="0"/>
              <a:t>"Ownership and Custodial History" (561 a)</a:t>
            </a:r>
          </a:p>
          <a:p>
            <a:pPr lvl="1"/>
            <a:r>
              <a:rPr lang="en-US" sz="1800" dirty="0"/>
              <a:t>"Binding Note" (563 a) </a:t>
            </a:r>
          </a:p>
          <a:p>
            <a:endParaRPr lang="en-US" sz="1800" dirty="0"/>
          </a:p>
        </p:txBody>
      </p:sp>
      <p:sp>
        <p:nvSpPr>
          <p:cNvPr id="6" name="Rectangle 5">
            <a:extLst>
              <a:ext uri="{FF2B5EF4-FFF2-40B4-BE49-F238E27FC236}">
                <a16:creationId xmlns:a16="http://schemas.microsoft.com/office/drawing/2014/main" id="{188E98C9-9FDC-4FDC-9706-585E4A44D6FD}"/>
              </a:ext>
            </a:extLst>
          </p:cNvPr>
          <p:cNvSpPr/>
          <p:nvPr/>
        </p:nvSpPr>
        <p:spPr>
          <a:xfrm>
            <a:off x="1001485" y="3012742"/>
            <a:ext cx="6975565" cy="314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8" name="Rectangle 7">
            <a:extLst>
              <a:ext uri="{FF2B5EF4-FFF2-40B4-BE49-F238E27FC236}">
                <a16:creationId xmlns:a16="http://schemas.microsoft.com/office/drawing/2014/main" id="{F9919A8E-63A5-4E87-9EE2-0A38B8BE67FD}"/>
              </a:ext>
            </a:extLst>
          </p:cNvPr>
          <p:cNvSpPr/>
          <p:nvPr/>
        </p:nvSpPr>
        <p:spPr>
          <a:xfrm>
            <a:off x="351378" y="2716652"/>
            <a:ext cx="7625672" cy="296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C132ED62-0C40-42D1-886B-2D3C3EA50D2B}"/>
              </a:ext>
            </a:extLst>
          </p:cNvPr>
          <p:cNvSpPr/>
          <p:nvPr/>
        </p:nvSpPr>
        <p:spPr>
          <a:xfrm>
            <a:off x="1001485" y="3330928"/>
            <a:ext cx="6975565"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416513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3925215722"/>
              </p:ext>
            </p:extLst>
          </p:nvPr>
        </p:nvGraphicFramePr>
        <p:xfrm>
          <a:off x="339635" y="996405"/>
          <a:ext cx="8577942" cy="3775801"/>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Introduction</a:t>
                      </a:r>
                      <a:endParaRPr lang="he-IL" b="0"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configuration</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retrieval in Alma – Example One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Sample holdings records and their retrieval in Alma – Example Two</a:t>
                      </a:r>
                      <a:endParaRPr lang="he-IL" b="0"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Alma Analytics</a:t>
                      </a:r>
                      <a:endParaRPr lang="he-IL" b="1"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373939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Alma Analytics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03755" y="727497"/>
            <a:ext cx="8693426" cy="27036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24 different fields from the holdings records are available in Alma analytics.</a:t>
            </a:r>
          </a:p>
          <a:p>
            <a:endParaRPr lang="en-US" sz="2400" dirty="0"/>
          </a:p>
          <a:p>
            <a:r>
              <a:rPr lang="en-US" sz="2400" dirty="0"/>
              <a:t>See </a:t>
            </a:r>
            <a:r>
              <a:rPr lang="en-US" sz="2400" dirty="0">
                <a:hlinkClick r:id="rId2"/>
              </a:rPr>
              <a:t>Alma Analytics Holdings Details </a:t>
            </a:r>
            <a:r>
              <a:rPr lang="en-US" sz="2400" dirty="0"/>
              <a:t>for a list of these fields</a:t>
            </a:r>
          </a:p>
          <a:p>
            <a:endParaRPr lang="en-US" sz="2400" dirty="0"/>
          </a:p>
          <a:p>
            <a:r>
              <a:rPr lang="en-US" sz="2400" dirty="0"/>
              <a:t>This is in addition to 10 local fields which each institution can define.</a:t>
            </a:r>
          </a:p>
          <a:p>
            <a:endParaRPr lang="en-US" sz="2400" dirty="0"/>
          </a:p>
          <a:p>
            <a:r>
              <a:rPr lang="en-US" sz="2400" dirty="0"/>
              <a:t>The next three slides show the fields which by default are in Alma analytics.</a:t>
            </a:r>
          </a:p>
          <a:p>
            <a:endParaRPr lang="en-US" sz="2400" dirty="0"/>
          </a:p>
        </p:txBody>
      </p:sp>
    </p:spTree>
    <p:extLst>
      <p:ext uri="{BB962C8B-B14F-4D97-AF65-F5344CB8AC3E}">
        <p14:creationId xmlns:p14="http://schemas.microsoft.com/office/powerpoint/2010/main" val="24302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Alma Analytics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pic>
        <p:nvPicPr>
          <p:cNvPr id="4" name="Picture 3">
            <a:extLst>
              <a:ext uri="{FF2B5EF4-FFF2-40B4-BE49-F238E27FC236}">
                <a16:creationId xmlns:a16="http://schemas.microsoft.com/office/drawing/2014/main" id="{628FBCAF-84D0-4B3D-90BB-9A4D5B5A5C31}"/>
              </a:ext>
            </a:extLst>
          </p:cNvPr>
          <p:cNvPicPr>
            <a:picLocks noChangeAspect="1"/>
          </p:cNvPicPr>
          <p:nvPr/>
        </p:nvPicPr>
        <p:blipFill>
          <a:blip r:embed="rId2"/>
          <a:stretch>
            <a:fillRect/>
          </a:stretch>
        </p:blipFill>
        <p:spPr>
          <a:xfrm>
            <a:off x="0" y="703349"/>
            <a:ext cx="9144000" cy="5782235"/>
          </a:xfrm>
          <a:prstGeom prst="rect">
            <a:avLst/>
          </a:prstGeom>
        </p:spPr>
      </p:pic>
    </p:spTree>
    <p:extLst>
      <p:ext uri="{BB962C8B-B14F-4D97-AF65-F5344CB8AC3E}">
        <p14:creationId xmlns:p14="http://schemas.microsoft.com/office/powerpoint/2010/main" val="139633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1481149162"/>
              </p:ext>
            </p:extLst>
          </p:nvPr>
        </p:nvGraphicFramePr>
        <p:xfrm>
          <a:off x="339635" y="996405"/>
          <a:ext cx="8577942" cy="3775801"/>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Introduction</a:t>
                      </a:r>
                      <a:endParaRPr lang="he-IL"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configuration</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retrieval in Alma – Example One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retrieval in Alma – Example Two</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algn="l" rtl="0"/>
                      <a:r>
                        <a:rPr lang="en-US" dirty="0">
                          <a:solidFill>
                            <a:schemeClr val="tx1"/>
                          </a:solidFill>
                        </a:rPr>
                        <a:t>Alma Analytics</a:t>
                      </a:r>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261669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Alma Analytics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pic>
        <p:nvPicPr>
          <p:cNvPr id="3" name="Picture 2">
            <a:extLst>
              <a:ext uri="{FF2B5EF4-FFF2-40B4-BE49-F238E27FC236}">
                <a16:creationId xmlns:a16="http://schemas.microsoft.com/office/drawing/2014/main" id="{ECD10C55-D00C-411D-8C28-B7FC645E32CA}"/>
              </a:ext>
            </a:extLst>
          </p:cNvPr>
          <p:cNvPicPr>
            <a:picLocks noChangeAspect="1"/>
          </p:cNvPicPr>
          <p:nvPr/>
        </p:nvPicPr>
        <p:blipFill>
          <a:blip r:embed="rId2"/>
          <a:stretch>
            <a:fillRect/>
          </a:stretch>
        </p:blipFill>
        <p:spPr>
          <a:xfrm>
            <a:off x="0" y="951729"/>
            <a:ext cx="9144000" cy="5424808"/>
          </a:xfrm>
          <a:prstGeom prst="rect">
            <a:avLst/>
          </a:prstGeom>
        </p:spPr>
      </p:pic>
    </p:spTree>
    <p:extLst>
      <p:ext uri="{BB962C8B-B14F-4D97-AF65-F5344CB8AC3E}">
        <p14:creationId xmlns:p14="http://schemas.microsoft.com/office/powerpoint/2010/main" val="133943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Alma Analytics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pic>
        <p:nvPicPr>
          <p:cNvPr id="4" name="Picture 3">
            <a:extLst>
              <a:ext uri="{FF2B5EF4-FFF2-40B4-BE49-F238E27FC236}">
                <a16:creationId xmlns:a16="http://schemas.microsoft.com/office/drawing/2014/main" id="{95248EBC-CFDC-4130-A791-13C5835995C8}"/>
              </a:ext>
            </a:extLst>
          </p:cNvPr>
          <p:cNvPicPr>
            <a:picLocks noChangeAspect="1"/>
          </p:cNvPicPr>
          <p:nvPr/>
        </p:nvPicPr>
        <p:blipFill>
          <a:blip r:embed="rId2"/>
          <a:stretch>
            <a:fillRect/>
          </a:stretch>
        </p:blipFill>
        <p:spPr>
          <a:xfrm>
            <a:off x="0" y="1379483"/>
            <a:ext cx="9144000" cy="4099034"/>
          </a:xfrm>
          <a:prstGeom prst="rect">
            <a:avLst/>
          </a:prstGeom>
        </p:spPr>
      </p:pic>
    </p:spTree>
    <p:extLst>
      <p:ext uri="{BB962C8B-B14F-4D97-AF65-F5344CB8AC3E}">
        <p14:creationId xmlns:p14="http://schemas.microsoft.com/office/powerpoint/2010/main" val="219306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Alma Analytics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03755" y="727496"/>
            <a:ext cx="8693426" cy="479373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For example here we will make a report to display the following fields for MMSID 99162209000121 and 99165111200121 (the two records previously seen in this presentation):</a:t>
            </a:r>
          </a:p>
          <a:p>
            <a:endParaRPr lang="en-US" sz="2000" dirty="0"/>
          </a:p>
          <a:p>
            <a:pPr lvl="1"/>
            <a:r>
              <a:rPr lang="en-US" sz="2000" dirty="0"/>
              <a:t>"Bibliographic </a:t>
            </a:r>
            <a:r>
              <a:rPr lang="en-US" sz="2000" dirty="0" err="1"/>
              <a:t>Details"."MMS</a:t>
            </a:r>
            <a:r>
              <a:rPr lang="en-US" sz="2000" dirty="0"/>
              <a:t> Id"</a:t>
            </a:r>
          </a:p>
          <a:p>
            <a:pPr lvl="1"/>
            <a:r>
              <a:rPr lang="en-US" sz="2000" dirty="0"/>
              <a:t>"Physical </a:t>
            </a:r>
            <a:r>
              <a:rPr lang="en-US" sz="2000" dirty="0" err="1"/>
              <a:t>Items"."Bibliographic</a:t>
            </a:r>
            <a:r>
              <a:rPr lang="en-US" sz="2000" dirty="0"/>
              <a:t> </a:t>
            </a:r>
            <a:r>
              <a:rPr lang="en-US" sz="2000" dirty="0" err="1"/>
              <a:t>Details"."Title</a:t>
            </a:r>
            <a:r>
              <a:rPr lang="en-US" sz="2000" dirty="0"/>
              <a:t>"</a:t>
            </a:r>
          </a:p>
          <a:p>
            <a:pPr lvl="1"/>
            <a:r>
              <a:rPr lang="en-US" sz="2000" dirty="0"/>
              <a:t>"Physical </a:t>
            </a:r>
            <a:r>
              <a:rPr lang="en-US" sz="2000" dirty="0" err="1"/>
              <a:t>Items"."Holding</a:t>
            </a:r>
            <a:r>
              <a:rPr lang="en-US" sz="2000" dirty="0"/>
              <a:t> </a:t>
            </a:r>
            <a:r>
              <a:rPr lang="en-US" sz="2000" dirty="0" err="1"/>
              <a:t>Details"."Binding</a:t>
            </a:r>
            <a:r>
              <a:rPr lang="en-US" sz="2000" dirty="0"/>
              <a:t> Information"</a:t>
            </a:r>
          </a:p>
          <a:p>
            <a:pPr lvl="1"/>
            <a:r>
              <a:rPr lang="en-US" sz="2000" dirty="0"/>
              <a:t>"Physical </a:t>
            </a:r>
            <a:r>
              <a:rPr lang="en-US" sz="2000" dirty="0" err="1"/>
              <a:t>Items"."Holding</a:t>
            </a:r>
            <a:r>
              <a:rPr lang="en-US" sz="2000" dirty="0"/>
              <a:t> </a:t>
            </a:r>
            <a:r>
              <a:rPr lang="en-US" sz="2000" dirty="0" err="1"/>
              <a:t>Details"."Copy</a:t>
            </a:r>
            <a:r>
              <a:rPr lang="en-US" sz="2000" dirty="0"/>
              <a:t> and Version Identification Note"</a:t>
            </a:r>
          </a:p>
          <a:p>
            <a:pPr lvl="1"/>
            <a:r>
              <a:rPr lang="en-US" sz="2000" dirty="0"/>
              <a:t>"Physical </a:t>
            </a:r>
            <a:r>
              <a:rPr lang="en-US" sz="2000" dirty="0" err="1"/>
              <a:t>Items"."Holding</a:t>
            </a:r>
            <a:r>
              <a:rPr lang="en-US" sz="2000" dirty="0"/>
              <a:t> </a:t>
            </a:r>
            <a:r>
              <a:rPr lang="en-US" sz="2000" dirty="0" err="1"/>
              <a:t>Details"."Holding</a:t>
            </a:r>
            <a:r>
              <a:rPr lang="en-US" sz="2000" dirty="0"/>
              <a:t> Id"   </a:t>
            </a:r>
          </a:p>
          <a:p>
            <a:pPr lvl="1"/>
            <a:r>
              <a:rPr lang="en-US" sz="2000" dirty="0"/>
              <a:t>"Physical </a:t>
            </a:r>
            <a:r>
              <a:rPr lang="en-US" sz="2000" dirty="0" err="1"/>
              <a:t>Items"."Holding</a:t>
            </a:r>
            <a:r>
              <a:rPr lang="en-US" sz="2000" dirty="0"/>
              <a:t> </a:t>
            </a:r>
            <a:r>
              <a:rPr lang="en-US" sz="2000" dirty="0" err="1"/>
              <a:t>Details"."Ownership</a:t>
            </a:r>
            <a:r>
              <a:rPr lang="en-US" sz="2000" dirty="0"/>
              <a:t> and Custodial History"</a:t>
            </a:r>
          </a:p>
          <a:p>
            <a:pPr lvl="1"/>
            <a:r>
              <a:rPr lang="en-US" sz="2000" dirty="0"/>
              <a:t>"Physical </a:t>
            </a:r>
            <a:r>
              <a:rPr lang="en-US" sz="2000" dirty="0" err="1"/>
              <a:t>Items"."Holding</a:t>
            </a:r>
            <a:r>
              <a:rPr lang="en-US" sz="2000" dirty="0"/>
              <a:t> </a:t>
            </a:r>
            <a:r>
              <a:rPr lang="en-US" sz="2000" dirty="0" err="1"/>
              <a:t>Details"."Summary</a:t>
            </a:r>
            <a:r>
              <a:rPr lang="en-US" sz="2000" dirty="0"/>
              <a:t> Holding"</a:t>
            </a:r>
          </a:p>
          <a:p>
            <a:endParaRPr lang="en-US" sz="2000" dirty="0"/>
          </a:p>
        </p:txBody>
      </p:sp>
    </p:spTree>
    <p:extLst>
      <p:ext uri="{BB962C8B-B14F-4D97-AF65-F5344CB8AC3E}">
        <p14:creationId xmlns:p14="http://schemas.microsoft.com/office/powerpoint/2010/main" val="284564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Alma Analytics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03755" y="727496"/>
            <a:ext cx="8693426" cy="4742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Here is the criteria tab</a:t>
            </a:r>
          </a:p>
          <a:p>
            <a:endParaRPr lang="en-US" sz="2000" dirty="0"/>
          </a:p>
        </p:txBody>
      </p:sp>
      <p:pic>
        <p:nvPicPr>
          <p:cNvPr id="3" name="Picture 2">
            <a:extLst>
              <a:ext uri="{FF2B5EF4-FFF2-40B4-BE49-F238E27FC236}">
                <a16:creationId xmlns:a16="http://schemas.microsoft.com/office/drawing/2014/main" id="{B71C8F48-7D89-46E1-B156-08F2BF5D5E28}"/>
              </a:ext>
            </a:extLst>
          </p:cNvPr>
          <p:cNvPicPr>
            <a:picLocks noChangeAspect="1"/>
          </p:cNvPicPr>
          <p:nvPr/>
        </p:nvPicPr>
        <p:blipFill>
          <a:blip r:embed="rId2"/>
          <a:stretch>
            <a:fillRect/>
          </a:stretch>
        </p:blipFill>
        <p:spPr>
          <a:xfrm>
            <a:off x="69672" y="2020794"/>
            <a:ext cx="9000000" cy="2772060"/>
          </a:xfrm>
          <a:prstGeom prst="rect">
            <a:avLst/>
          </a:prstGeom>
          <a:ln>
            <a:solidFill>
              <a:schemeClr val="accent1"/>
            </a:solidFill>
          </a:ln>
        </p:spPr>
      </p:pic>
      <p:sp>
        <p:nvSpPr>
          <p:cNvPr id="4" name="Rectangle 3">
            <a:extLst>
              <a:ext uri="{FF2B5EF4-FFF2-40B4-BE49-F238E27FC236}">
                <a16:creationId xmlns:a16="http://schemas.microsoft.com/office/drawing/2014/main" id="{36FAF671-0B81-4981-951D-6C6BFF649D28}"/>
              </a:ext>
            </a:extLst>
          </p:cNvPr>
          <p:cNvSpPr/>
          <p:nvPr/>
        </p:nvSpPr>
        <p:spPr>
          <a:xfrm>
            <a:off x="103755" y="2307771"/>
            <a:ext cx="488428"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391090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Alma Analytics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03755" y="727496"/>
            <a:ext cx="8693426" cy="4742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Here are results</a:t>
            </a:r>
          </a:p>
          <a:p>
            <a:endParaRPr lang="en-US" sz="2000" dirty="0"/>
          </a:p>
        </p:txBody>
      </p:sp>
      <p:sp>
        <p:nvSpPr>
          <p:cNvPr id="4" name="Rectangle 3">
            <a:extLst>
              <a:ext uri="{FF2B5EF4-FFF2-40B4-BE49-F238E27FC236}">
                <a16:creationId xmlns:a16="http://schemas.microsoft.com/office/drawing/2014/main" id="{36FAF671-0B81-4981-951D-6C6BFF649D28}"/>
              </a:ext>
            </a:extLst>
          </p:cNvPr>
          <p:cNvSpPr/>
          <p:nvPr/>
        </p:nvSpPr>
        <p:spPr>
          <a:xfrm>
            <a:off x="103755" y="2621285"/>
            <a:ext cx="488428"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pic>
        <p:nvPicPr>
          <p:cNvPr id="6" name="Picture 5">
            <a:extLst>
              <a:ext uri="{FF2B5EF4-FFF2-40B4-BE49-F238E27FC236}">
                <a16:creationId xmlns:a16="http://schemas.microsoft.com/office/drawing/2014/main" id="{CCEC3133-F573-4FF1-A6D9-BF238D8C4851}"/>
              </a:ext>
            </a:extLst>
          </p:cNvPr>
          <p:cNvPicPr>
            <a:picLocks noChangeAspect="1"/>
          </p:cNvPicPr>
          <p:nvPr/>
        </p:nvPicPr>
        <p:blipFill>
          <a:blip r:embed="rId2"/>
          <a:stretch>
            <a:fillRect/>
          </a:stretch>
        </p:blipFill>
        <p:spPr>
          <a:xfrm>
            <a:off x="87087" y="2127879"/>
            <a:ext cx="9000000" cy="3178413"/>
          </a:xfrm>
          <a:prstGeom prst="rect">
            <a:avLst/>
          </a:prstGeom>
          <a:ln>
            <a:solidFill>
              <a:schemeClr val="accent1"/>
            </a:solidFill>
          </a:ln>
        </p:spPr>
      </p:pic>
      <p:sp>
        <p:nvSpPr>
          <p:cNvPr id="8" name="TextBox 7">
            <a:extLst>
              <a:ext uri="{FF2B5EF4-FFF2-40B4-BE49-F238E27FC236}">
                <a16:creationId xmlns:a16="http://schemas.microsoft.com/office/drawing/2014/main" id="{D75D32B5-78F5-47D4-8014-AA6ECE611FAB}"/>
              </a:ext>
            </a:extLst>
          </p:cNvPr>
          <p:cNvSpPr txBox="1"/>
          <p:nvPr/>
        </p:nvSpPr>
        <p:spPr>
          <a:xfrm>
            <a:off x="103755" y="5826040"/>
            <a:ext cx="1977594" cy="646331"/>
          </a:xfrm>
          <a:prstGeom prst="rect">
            <a:avLst/>
          </a:prstGeom>
          <a:noFill/>
          <a:ln>
            <a:solidFill>
              <a:schemeClr val="accent1"/>
            </a:solidFill>
          </a:ln>
        </p:spPr>
        <p:txBody>
          <a:bodyPr wrap="square" rtlCol="1">
            <a:spAutoFit/>
          </a:bodyPr>
          <a:lstStyle/>
          <a:p>
            <a:r>
              <a:rPr lang="en-US" dirty="0"/>
              <a:t>Holdings record 866 field $$a</a:t>
            </a:r>
            <a:endParaRPr lang="he-IL" dirty="0"/>
          </a:p>
        </p:txBody>
      </p:sp>
      <p:cxnSp>
        <p:nvCxnSpPr>
          <p:cNvPr id="10" name="Straight Arrow Connector 9">
            <a:extLst>
              <a:ext uri="{FF2B5EF4-FFF2-40B4-BE49-F238E27FC236}">
                <a16:creationId xmlns:a16="http://schemas.microsoft.com/office/drawing/2014/main" id="{FC14154A-0BA0-4974-878D-833693F64308}"/>
              </a:ext>
            </a:extLst>
          </p:cNvPr>
          <p:cNvCxnSpPr/>
          <p:nvPr/>
        </p:nvCxnSpPr>
        <p:spPr>
          <a:xfrm flipV="1">
            <a:off x="1410789" y="5155480"/>
            <a:ext cx="670560" cy="670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F091D57-1DE2-4DDE-BCD8-BDDD22E79C70}"/>
              </a:ext>
            </a:extLst>
          </p:cNvPr>
          <p:cNvSpPr txBox="1"/>
          <p:nvPr/>
        </p:nvSpPr>
        <p:spPr>
          <a:xfrm>
            <a:off x="121172" y="1254532"/>
            <a:ext cx="1977594" cy="646331"/>
          </a:xfrm>
          <a:prstGeom prst="rect">
            <a:avLst/>
          </a:prstGeom>
          <a:noFill/>
          <a:ln>
            <a:solidFill>
              <a:schemeClr val="accent1"/>
            </a:solidFill>
          </a:ln>
        </p:spPr>
        <p:txBody>
          <a:bodyPr wrap="square" rtlCol="1">
            <a:spAutoFit/>
          </a:bodyPr>
          <a:lstStyle/>
          <a:p>
            <a:r>
              <a:rPr lang="en-US" dirty="0"/>
              <a:t>Holdings record 563 field</a:t>
            </a:r>
            <a:endParaRPr lang="he-IL" dirty="0"/>
          </a:p>
        </p:txBody>
      </p:sp>
      <p:cxnSp>
        <p:nvCxnSpPr>
          <p:cNvPr id="13" name="Straight Arrow Connector 12">
            <a:extLst>
              <a:ext uri="{FF2B5EF4-FFF2-40B4-BE49-F238E27FC236}">
                <a16:creationId xmlns:a16="http://schemas.microsoft.com/office/drawing/2014/main" id="{61925FB4-CA24-4CB5-9EB8-9B990A3849B6}"/>
              </a:ext>
            </a:extLst>
          </p:cNvPr>
          <p:cNvCxnSpPr/>
          <p:nvPr/>
        </p:nvCxnSpPr>
        <p:spPr>
          <a:xfrm>
            <a:off x="2612571" y="1506583"/>
            <a:ext cx="313509" cy="6966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20107B-6231-46CC-8F97-E10DC7D8B56F}"/>
              </a:ext>
            </a:extLst>
          </p:cNvPr>
          <p:cNvCxnSpPr>
            <a:cxnSpLocks/>
          </p:cNvCxnSpPr>
          <p:nvPr/>
        </p:nvCxnSpPr>
        <p:spPr>
          <a:xfrm>
            <a:off x="2098766" y="1506583"/>
            <a:ext cx="513805" cy="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D7C2966-F9C6-4687-80B2-7A576907863F}"/>
              </a:ext>
            </a:extLst>
          </p:cNvPr>
          <p:cNvSpPr txBox="1"/>
          <p:nvPr/>
        </p:nvSpPr>
        <p:spPr>
          <a:xfrm>
            <a:off x="2612571" y="780008"/>
            <a:ext cx="1977594" cy="646331"/>
          </a:xfrm>
          <a:prstGeom prst="rect">
            <a:avLst/>
          </a:prstGeom>
          <a:noFill/>
          <a:ln>
            <a:solidFill>
              <a:schemeClr val="accent1"/>
            </a:solidFill>
          </a:ln>
        </p:spPr>
        <p:txBody>
          <a:bodyPr wrap="square" rtlCol="1">
            <a:spAutoFit/>
          </a:bodyPr>
          <a:lstStyle/>
          <a:p>
            <a:r>
              <a:rPr lang="en-US" dirty="0"/>
              <a:t>Holdings record 562 field</a:t>
            </a:r>
            <a:endParaRPr lang="he-IL" dirty="0"/>
          </a:p>
        </p:txBody>
      </p:sp>
      <p:cxnSp>
        <p:nvCxnSpPr>
          <p:cNvPr id="19" name="Straight Arrow Connector 18">
            <a:extLst>
              <a:ext uri="{FF2B5EF4-FFF2-40B4-BE49-F238E27FC236}">
                <a16:creationId xmlns:a16="http://schemas.microsoft.com/office/drawing/2014/main" id="{55DBB5A3-48BE-4B0B-8747-6C3C36B9D602}"/>
              </a:ext>
            </a:extLst>
          </p:cNvPr>
          <p:cNvCxnSpPr>
            <a:cxnSpLocks/>
          </p:cNvCxnSpPr>
          <p:nvPr/>
        </p:nvCxnSpPr>
        <p:spPr>
          <a:xfrm>
            <a:off x="5103970" y="1032059"/>
            <a:ext cx="399847" cy="12468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97D4FE-16A6-41B5-BCB1-BB52619A38A7}"/>
              </a:ext>
            </a:extLst>
          </p:cNvPr>
          <p:cNvCxnSpPr>
            <a:cxnSpLocks/>
          </p:cNvCxnSpPr>
          <p:nvPr/>
        </p:nvCxnSpPr>
        <p:spPr>
          <a:xfrm>
            <a:off x="4590165" y="1032059"/>
            <a:ext cx="513805" cy="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6E6E801-8D0B-4436-A923-054FEE1C75A4}"/>
              </a:ext>
            </a:extLst>
          </p:cNvPr>
          <p:cNvSpPr txBox="1"/>
          <p:nvPr/>
        </p:nvSpPr>
        <p:spPr>
          <a:xfrm>
            <a:off x="5530719" y="727496"/>
            <a:ext cx="1977594" cy="646331"/>
          </a:xfrm>
          <a:prstGeom prst="rect">
            <a:avLst/>
          </a:prstGeom>
          <a:noFill/>
          <a:ln>
            <a:solidFill>
              <a:schemeClr val="accent1"/>
            </a:solidFill>
          </a:ln>
        </p:spPr>
        <p:txBody>
          <a:bodyPr wrap="square" rtlCol="1">
            <a:spAutoFit/>
          </a:bodyPr>
          <a:lstStyle/>
          <a:p>
            <a:r>
              <a:rPr lang="en-US" dirty="0"/>
              <a:t>Holdings record 561 field</a:t>
            </a:r>
            <a:endParaRPr lang="he-IL" dirty="0"/>
          </a:p>
        </p:txBody>
      </p:sp>
      <p:cxnSp>
        <p:nvCxnSpPr>
          <p:cNvPr id="24" name="Straight Arrow Connector 23">
            <a:extLst>
              <a:ext uri="{FF2B5EF4-FFF2-40B4-BE49-F238E27FC236}">
                <a16:creationId xmlns:a16="http://schemas.microsoft.com/office/drawing/2014/main" id="{F583F890-5698-41C9-AA4D-5CBAD00A4902}"/>
              </a:ext>
            </a:extLst>
          </p:cNvPr>
          <p:cNvCxnSpPr>
            <a:cxnSpLocks/>
          </p:cNvCxnSpPr>
          <p:nvPr/>
        </p:nvCxnSpPr>
        <p:spPr>
          <a:xfrm>
            <a:off x="8022118" y="979547"/>
            <a:ext cx="399847" cy="12468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FC7BEF8-F03A-4BD6-8243-EA6F2A5517DF}"/>
              </a:ext>
            </a:extLst>
          </p:cNvPr>
          <p:cNvCxnSpPr>
            <a:cxnSpLocks/>
          </p:cNvCxnSpPr>
          <p:nvPr/>
        </p:nvCxnSpPr>
        <p:spPr>
          <a:xfrm>
            <a:off x="7508313" y="979547"/>
            <a:ext cx="513805" cy="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1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a:xfrm>
            <a:off x="432516" y="1010833"/>
            <a:ext cx="8282085" cy="4336230"/>
          </a:xfrm>
        </p:spPr>
        <p:txBody>
          <a:bodyPr>
            <a:normAutofit/>
          </a:bodyPr>
          <a:lstStyle/>
          <a:p>
            <a:r>
              <a:rPr lang="en-US" sz="2200" dirty="0"/>
              <a:t>It is possible to retrieve records in Alma and Alma analytics according to a wide variety of fields in the holdings record.  </a:t>
            </a:r>
          </a:p>
          <a:p>
            <a:endParaRPr lang="en-US" sz="2200" dirty="0"/>
          </a:p>
          <a:p>
            <a:r>
              <a:rPr lang="en-US" sz="2200" dirty="0"/>
              <a:t>In addition, it is possible to index additional "local" fields.</a:t>
            </a:r>
          </a:p>
          <a:p>
            <a:endParaRPr lang="en-US" sz="2200" dirty="0"/>
          </a:p>
          <a:p>
            <a:r>
              <a:rPr lang="en-US" sz="2200" dirty="0"/>
              <a:t>See MARC 21 Holdings Tags and Mapped Search Indexes in the on line help for more information.</a:t>
            </a:r>
          </a:p>
          <a:p>
            <a:endParaRPr lang="en-US" sz="2200" dirty="0"/>
          </a:p>
          <a:p>
            <a:r>
              <a:rPr lang="en-US" sz="2200" dirty="0"/>
              <a:t>The next two slides show the default indexes and the associated fields and subfields.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202895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pic>
        <p:nvPicPr>
          <p:cNvPr id="8" name="Picture 7">
            <a:extLst>
              <a:ext uri="{FF2B5EF4-FFF2-40B4-BE49-F238E27FC236}">
                <a16:creationId xmlns:a16="http://schemas.microsoft.com/office/drawing/2014/main" id="{DD62C67A-E5BB-4DCF-B0EE-126DAD5841C9}"/>
              </a:ext>
            </a:extLst>
          </p:cNvPr>
          <p:cNvPicPr>
            <a:picLocks noChangeAspect="1"/>
          </p:cNvPicPr>
          <p:nvPr/>
        </p:nvPicPr>
        <p:blipFill>
          <a:blip r:embed="rId2"/>
          <a:stretch>
            <a:fillRect/>
          </a:stretch>
        </p:blipFill>
        <p:spPr>
          <a:xfrm>
            <a:off x="0" y="678877"/>
            <a:ext cx="9144000" cy="658241"/>
          </a:xfrm>
          <a:prstGeom prst="rect">
            <a:avLst/>
          </a:prstGeom>
        </p:spPr>
      </p:pic>
      <p:pic>
        <p:nvPicPr>
          <p:cNvPr id="10" name="Picture 9">
            <a:extLst>
              <a:ext uri="{FF2B5EF4-FFF2-40B4-BE49-F238E27FC236}">
                <a16:creationId xmlns:a16="http://schemas.microsoft.com/office/drawing/2014/main" id="{730ACB51-9CA5-4F92-A31C-EF8EFCF111F3}"/>
              </a:ext>
            </a:extLst>
          </p:cNvPr>
          <p:cNvPicPr>
            <a:picLocks noChangeAspect="1"/>
          </p:cNvPicPr>
          <p:nvPr/>
        </p:nvPicPr>
        <p:blipFill>
          <a:blip r:embed="rId3"/>
          <a:stretch>
            <a:fillRect/>
          </a:stretch>
        </p:blipFill>
        <p:spPr>
          <a:xfrm>
            <a:off x="0" y="1332527"/>
            <a:ext cx="9144000" cy="4663202"/>
          </a:xfrm>
          <a:prstGeom prst="rect">
            <a:avLst/>
          </a:prstGeom>
        </p:spPr>
      </p:pic>
    </p:spTree>
    <p:extLst>
      <p:ext uri="{BB962C8B-B14F-4D97-AF65-F5344CB8AC3E}">
        <p14:creationId xmlns:p14="http://schemas.microsoft.com/office/powerpoint/2010/main" val="187192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8" name="Picture 7">
            <a:extLst>
              <a:ext uri="{FF2B5EF4-FFF2-40B4-BE49-F238E27FC236}">
                <a16:creationId xmlns:a16="http://schemas.microsoft.com/office/drawing/2014/main" id="{DD62C67A-E5BB-4DCF-B0EE-126DAD5841C9}"/>
              </a:ext>
            </a:extLst>
          </p:cNvPr>
          <p:cNvPicPr>
            <a:picLocks noChangeAspect="1"/>
          </p:cNvPicPr>
          <p:nvPr/>
        </p:nvPicPr>
        <p:blipFill>
          <a:blip r:embed="rId2"/>
          <a:stretch>
            <a:fillRect/>
          </a:stretch>
        </p:blipFill>
        <p:spPr>
          <a:xfrm>
            <a:off x="0" y="678877"/>
            <a:ext cx="9144000" cy="658241"/>
          </a:xfrm>
          <a:prstGeom prst="rect">
            <a:avLst/>
          </a:prstGeom>
        </p:spPr>
      </p:pic>
      <p:pic>
        <p:nvPicPr>
          <p:cNvPr id="3" name="Picture 2">
            <a:extLst>
              <a:ext uri="{FF2B5EF4-FFF2-40B4-BE49-F238E27FC236}">
                <a16:creationId xmlns:a16="http://schemas.microsoft.com/office/drawing/2014/main" id="{54F565FF-352F-4E1B-8DC2-F6F5F92482F2}"/>
              </a:ext>
            </a:extLst>
          </p:cNvPr>
          <p:cNvPicPr>
            <a:picLocks noChangeAspect="1"/>
          </p:cNvPicPr>
          <p:nvPr/>
        </p:nvPicPr>
        <p:blipFill>
          <a:blip r:embed="rId3"/>
          <a:stretch>
            <a:fillRect/>
          </a:stretch>
        </p:blipFill>
        <p:spPr>
          <a:xfrm>
            <a:off x="0" y="1338938"/>
            <a:ext cx="9144000" cy="3657600"/>
          </a:xfrm>
          <a:prstGeom prst="rect">
            <a:avLst/>
          </a:prstGeom>
        </p:spPr>
      </p:pic>
    </p:spTree>
    <p:extLst>
      <p:ext uri="{BB962C8B-B14F-4D97-AF65-F5344CB8AC3E}">
        <p14:creationId xmlns:p14="http://schemas.microsoft.com/office/powerpoint/2010/main" val="99285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graphicFrame>
        <p:nvGraphicFramePr>
          <p:cNvPr id="7" name="Table 6">
            <a:extLst>
              <a:ext uri="{FF2B5EF4-FFF2-40B4-BE49-F238E27FC236}">
                <a16:creationId xmlns:a16="http://schemas.microsoft.com/office/drawing/2014/main" id="{8C62F5AD-2C27-4129-87B3-021AE1A23571}"/>
              </a:ext>
            </a:extLst>
          </p:cNvPr>
          <p:cNvGraphicFramePr>
            <a:graphicFrameLocks noGrp="1"/>
          </p:cNvGraphicFramePr>
          <p:nvPr>
            <p:extLst>
              <p:ext uri="{D42A27DB-BD31-4B8C-83A1-F6EECF244321}">
                <p14:modId xmlns:p14="http://schemas.microsoft.com/office/powerpoint/2010/main" val="3330340871"/>
              </p:ext>
            </p:extLst>
          </p:nvPr>
        </p:nvGraphicFramePr>
        <p:xfrm>
          <a:off x="339635" y="996405"/>
          <a:ext cx="8577942" cy="3775801"/>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Introduction</a:t>
                      </a:r>
                      <a:endParaRPr lang="he-IL" b="0"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The configuration</a:t>
                      </a:r>
                      <a:endParaRPr lang="he-IL" b="1"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retrieval in Alma – Example One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retrieval in Alma – Example Two</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Alma Analytics</a:t>
                      </a:r>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45721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configuration</a:t>
            </a:r>
          </a:p>
        </p:txBody>
      </p:sp>
      <p:sp>
        <p:nvSpPr>
          <p:cNvPr id="6" name="Content Placeholder 5"/>
          <p:cNvSpPr>
            <a:spLocks noGrp="1"/>
          </p:cNvSpPr>
          <p:nvPr>
            <p:ph idx="1"/>
          </p:nvPr>
        </p:nvSpPr>
        <p:spPr>
          <a:xfrm>
            <a:off x="178913" y="751757"/>
            <a:ext cx="8282085" cy="5492289"/>
          </a:xfrm>
        </p:spPr>
        <p:txBody>
          <a:bodyPr>
            <a:noAutofit/>
          </a:bodyPr>
          <a:lstStyle/>
          <a:p>
            <a:r>
              <a:rPr lang="en-US" sz="1800" dirty="0"/>
              <a:t>There is no configuration necessary to enable and use the indexes listed in the previous two slides.  All indexes are "ready to use".</a:t>
            </a:r>
          </a:p>
          <a:p>
            <a:endParaRPr lang="en-US" sz="1800" dirty="0"/>
          </a:p>
          <a:p>
            <a:r>
              <a:rPr lang="en-US" sz="1800" dirty="0"/>
              <a:t>If you wish to index local holdings fields then you need to enable the specific field and enter "true" to designate if it will be available in regular search or advanced search.</a:t>
            </a:r>
          </a:p>
          <a:p>
            <a:endParaRPr lang="en-US" sz="1800" dirty="0"/>
          </a:p>
          <a:p>
            <a:r>
              <a:rPr lang="en-US" sz="1800" dirty="0"/>
              <a:t>This is done at "Configuration &gt; Resource Management &gt; Search Configuration &gt; Search Indexes"</a:t>
            </a:r>
          </a:p>
          <a:p>
            <a:endParaRPr lang="en-US" sz="1800" dirty="0"/>
          </a:p>
          <a:p>
            <a:r>
              <a:rPr lang="en-US" sz="1800" dirty="0"/>
              <a:t>On the next slide holdings record local field 796 has been enabled for use in the regular search. </a:t>
            </a:r>
          </a:p>
          <a:p>
            <a:endParaRPr lang="en-US" sz="1800" dirty="0"/>
          </a:p>
          <a:p>
            <a:r>
              <a:rPr lang="en-US" sz="1800" dirty="0"/>
              <a:t>If you wish to give a unique local name to a local holdings field index then this can be done at "Configuration &gt; Resource Management &gt; Search Configuration &gt; Customize Indexes Labels"</a:t>
            </a:r>
          </a:p>
          <a:p>
            <a:endParaRPr lang="en-US" sz="1800" dirty="0"/>
          </a:p>
          <a:p>
            <a:r>
              <a:rPr lang="en-US" sz="1800" dirty="0"/>
              <a:t>On the next slide holdings record local field 796 has been named "Interdepartmental Statistics"</a:t>
            </a:r>
          </a:p>
          <a:p>
            <a:endParaRPr lang="en-US" sz="18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428159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configuration</a:t>
            </a:r>
          </a:p>
        </p:txBody>
      </p:sp>
      <p:sp>
        <p:nvSpPr>
          <p:cNvPr id="6" name="Content Placeholder 5"/>
          <p:cNvSpPr>
            <a:spLocks noGrp="1"/>
          </p:cNvSpPr>
          <p:nvPr>
            <p:ph idx="1"/>
          </p:nvPr>
        </p:nvSpPr>
        <p:spPr>
          <a:xfrm>
            <a:off x="178913" y="751758"/>
            <a:ext cx="8282085" cy="423900"/>
          </a:xfrm>
        </p:spPr>
        <p:txBody>
          <a:bodyPr>
            <a:noAutofit/>
          </a:bodyPr>
          <a:lstStyle/>
          <a:p>
            <a:r>
              <a:rPr lang="en-US" sz="1800" dirty="0"/>
              <a:t>Search Indexes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3" name="Picture 2">
            <a:extLst>
              <a:ext uri="{FF2B5EF4-FFF2-40B4-BE49-F238E27FC236}">
                <a16:creationId xmlns:a16="http://schemas.microsoft.com/office/drawing/2014/main" id="{78DAEAAF-A220-4219-8994-C304EC29C115}"/>
              </a:ext>
            </a:extLst>
          </p:cNvPr>
          <p:cNvPicPr>
            <a:picLocks noChangeAspect="1"/>
          </p:cNvPicPr>
          <p:nvPr/>
        </p:nvPicPr>
        <p:blipFill>
          <a:blip r:embed="rId2"/>
          <a:stretch>
            <a:fillRect/>
          </a:stretch>
        </p:blipFill>
        <p:spPr>
          <a:xfrm>
            <a:off x="60960" y="1238533"/>
            <a:ext cx="9000000" cy="2104251"/>
          </a:xfrm>
          <a:prstGeom prst="rect">
            <a:avLst/>
          </a:prstGeom>
          <a:ln>
            <a:solidFill>
              <a:schemeClr val="accent1"/>
            </a:solidFill>
          </a:ln>
        </p:spPr>
      </p:pic>
      <p:pic>
        <p:nvPicPr>
          <p:cNvPr id="4" name="Picture 3">
            <a:extLst>
              <a:ext uri="{FF2B5EF4-FFF2-40B4-BE49-F238E27FC236}">
                <a16:creationId xmlns:a16="http://schemas.microsoft.com/office/drawing/2014/main" id="{C1D99896-C2A6-475B-9AC5-5C24067CE9EE}"/>
              </a:ext>
            </a:extLst>
          </p:cNvPr>
          <p:cNvPicPr>
            <a:picLocks noChangeAspect="1"/>
          </p:cNvPicPr>
          <p:nvPr/>
        </p:nvPicPr>
        <p:blipFill>
          <a:blip r:embed="rId3"/>
          <a:stretch>
            <a:fillRect/>
          </a:stretch>
        </p:blipFill>
        <p:spPr>
          <a:xfrm>
            <a:off x="920721" y="4253012"/>
            <a:ext cx="7305675" cy="2009775"/>
          </a:xfrm>
          <a:prstGeom prst="rect">
            <a:avLst/>
          </a:prstGeom>
          <a:ln>
            <a:solidFill>
              <a:schemeClr val="accent1"/>
            </a:solidFill>
          </a:ln>
        </p:spPr>
      </p:pic>
      <p:sp>
        <p:nvSpPr>
          <p:cNvPr id="7" name="Content Placeholder 5">
            <a:extLst>
              <a:ext uri="{FF2B5EF4-FFF2-40B4-BE49-F238E27FC236}">
                <a16:creationId xmlns:a16="http://schemas.microsoft.com/office/drawing/2014/main" id="{54283451-8F40-4607-8665-78BDCD0A710F}"/>
              </a:ext>
            </a:extLst>
          </p:cNvPr>
          <p:cNvSpPr txBox="1">
            <a:spLocks/>
          </p:cNvSpPr>
          <p:nvPr/>
        </p:nvSpPr>
        <p:spPr>
          <a:xfrm>
            <a:off x="183264" y="3568987"/>
            <a:ext cx="8282085" cy="4239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Customize Indexes Labels</a:t>
            </a:r>
          </a:p>
        </p:txBody>
      </p:sp>
      <p:sp>
        <p:nvSpPr>
          <p:cNvPr id="8" name="Rectangle 7">
            <a:extLst>
              <a:ext uri="{FF2B5EF4-FFF2-40B4-BE49-F238E27FC236}">
                <a16:creationId xmlns:a16="http://schemas.microsoft.com/office/drawing/2014/main" id="{EBA8CF8D-4E0D-4DAF-AF07-05D18F428305}"/>
              </a:ext>
            </a:extLst>
          </p:cNvPr>
          <p:cNvSpPr/>
          <p:nvPr/>
        </p:nvSpPr>
        <p:spPr>
          <a:xfrm>
            <a:off x="920721" y="2577737"/>
            <a:ext cx="7169542" cy="383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7D1721AB-23A0-4072-9F71-3D7057AC0430}"/>
              </a:ext>
            </a:extLst>
          </p:cNvPr>
          <p:cNvSpPr/>
          <p:nvPr/>
        </p:nvSpPr>
        <p:spPr>
          <a:xfrm>
            <a:off x="920721" y="5425440"/>
            <a:ext cx="6464148" cy="418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367089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graphicFrame>
        <p:nvGraphicFramePr>
          <p:cNvPr id="7" name="Table 6">
            <a:extLst>
              <a:ext uri="{FF2B5EF4-FFF2-40B4-BE49-F238E27FC236}">
                <a16:creationId xmlns:a16="http://schemas.microsoft.com/office/drawing/2014/main" id="{1BC27188-6B42-4602-91C9-36F8ABC524EA}"/>
              </a:ext>
            </a:extLst>
          </p:cNvPr>
          <p:cNvGraphicFramePr>
            <a:graphicFrameLocks noGrp="1"/>
          </p:cNvGraphicFramePr>
          <p:nvPr>
            <p:extLst>
              <p:ext uri="{D42A27DB-BD31-4B8C-83A1-F6EECF244321}">
                <p14:modId xmlns:p14="http://schemas.microsoft.com/office/powerpoint/2010/main" val="3425791626"/>
              </p:ext>
            </p:extLst>
          </p:nvPr>
        </p:nvGraphicFramePr>
        <p:xfrm>
          <a:off x="339635" y="996405"/>
          <a:ext cx="8577942" cy="3775801"/>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Introduction</a:t>
                      </a:r>
                      <a:endParaRPr lang="he-IL" b="0"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configuration</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Sample holdings records and their retrieval in Alma – Example One</a:t>
                      </a:r>
                      <a:endParaRPr lang="he-IL" b="1"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retrieval in Alma – Example Two</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Alma Analytics</a:t>
                      </a:r>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862541762"/>
      </p:ext>
    </p:extLst>
  </p:cSld>
  <p:clrMapOvr>
    <a:masterClrMapping/>
  </p:clrMapOvr>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10259</TotalTime>
  <Words>916</Words>
  <Application>Microsoft Office PowerPoint</Application>
  <PresentationFormat>On-screen Show (4:3)</PresentationFormat>
  <Paragraphs>157</Paragraphs>
  <Slides>24</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24</vt:i4>
      </vt:variant>
    </vt:vector>
  </HeadingPairs>
  <TitlesOfParts>
    <vt:vector size="34" baseType="lpstr">
      <vt:lpstr>Arial</vt:lpstr>
      <vt:lpstr>Calibri</vt:lpstr>
      <vt:lpstr>Calibri Light</vt:lpstr>
      <vt:lpstr>1_Ex Libris Template</vt:lpstr>
      <vt:lpstr>2_Ex Libris Primo</vt:lpstr>
      <vt:lpstr>3_Ex Libris Alma</vt:lpstr>
      <vt:lpstr>4_Ex Libris Voyager</vt:lpstr>
      <vt:lpstr>5_Ex Libris Rosetta</vt:lpstr>
      <vt:lpstr>6_Ex Libris Aleph</vt:lpstr>
      <vt:lpstr>7_Ex Libris campusM</vt:lpstr>
      <vt:lpstr>Search and retrieval in Alma and Alma Analytics according to the contents of holdings records</vt:lpstr>
      <vt:lpstr>Contents</vt:lpstr>
      <vt:lpstr>Introduction</vt:lpstr>
      <vt:lpstr>Introduction</vt:lpstr>
      <vt:lpstr>Introduction</vt:lpstr>
      <vt:lpstr>Contents</vt:lpstr>
      <vt:lpstr>The configuration</vt:lpstr>
      <vt:lpstr>The configuration</vt:lpstr>
      <vt:lpstr>Contents</vt:lpstr>
      <vt:lpstr>Sample holdings records and their retrieval in Alma – example one</vt:lpstr>
      <vt:lpstr>Sample holdings records and their retrieval in Alma – example one</vt:lpstr>
      <vt:lpstr>Contents</vt:lpstr>
      <vt:lpstr>Sample holdings records and their retrieval in Alma – example two</vt:lpstr>
      <vt:lpstr>Sample holdings records and their retrieval in Alma – example two</vt:lpstr>
      <vt:lpstr>Sample holdings records and their retrieval in Alma – example two</vt:lpstr>
      <vt:lpstr>Sample holdings records and their retrieval in Alma – example two</vt:lpstr>
      <vt:lpstr>Contents</vt:lpstr>
      <vt:lpstr>Alma Analytics</vt:lpstr>
      <vt:lpstr>Alma Analytics</vt:lpstr>
      <vt:lpstr>Alma Analytics</vt:lpstr>
      <vt:lpstr>Alma Analytics</vt:lpstr>
      <vt:lpstr>Alma Analytics</vt:lpstr>
      <vt:lpstr>Alma Analytics</vt:lpstr>
      <vt:lpstr>Alma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587</cp:revision>
  <cp:lastPrinted>2015-10-14T02:56:41Z</cp:lastPrinted>
  <dcterms:created xsi:type="dcterms:W3CDTF">2015-04-14T20:14:13Z</dcterms:created>
  <dcterms:modified xsi:type="dcterms:W3CDTF">2018-11-07T06:03:42Z</dcterms:modified>
</cp:coreProperties>
</file>